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4" r:id="rId1"/>
  </p:sldMasterIdLst>
  <p:notesMasterIdLst>
    <p:notesMasterId r:id="rId27"/>
  </p:notesMasterIdLst>
  <p:sldIdLst>
    <p:sldId id="256" r:id="rId2"/>
    <p:sldId id="280" r:id="rId3"/>
    <p:sldId id="278" r:id="rId4"/>
    <p:sldId id="284" r:id="rId5"/>
    <p:sldId id="283" r:id="rId6"/>
    <p:sldId id="282" r:id="rId7"/>
    <p:sldId id="287" r:id="rId8"/>
    <p:sldId id="285" r:id="rId9"/>
    <p:sldId id="286" r:id="rId10"/>
    <p:sldId id="288" r:id="rId11"/>
    <p:sldId id="258" r:id="rId12"/>
    <p:sldId id="290" r:id="rId13"/>
    <p:sldId id="291" r:id="rId14"/>
    <p:sldId id="289" r:id="rId15"/>
    <p:sldId id="259" r:id="rId16"/>
    <p:sldId id="261" r:id="rId17"/>
    <p:sldId id="263" r:id="rId18"/>
    <p:sldId id="265" r:id="rId19"/>
    <p:sldId id="268" r:id="rId20"/>
    <p:sldId id="270" r:id="rId21"/>
    <p:sldId id="271" r:id="rId22"/>
    <p:sldId id="272" r:id="rId23"/>
    <p:sldId id="274" r:id="rId24"/>
    <p:sldId id="275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7FEA3F4-6EDB-4000-9182-34FAAF787FB7}">
          <p14:sldIdLst>
            <p14:sldId id="256"/>
            <p14:sldId id="280"/>
            <p14:sldId id="278"/>
            <p14:sldId id="284"/>
            <p14:sldId id="283"/>
            <p14:sldId id="282"/>
            <p14:sldId id="287"/>
            <p14:sldId id="285"/>
            <p14:sldId id="286"/>
            <p14:sldId id="288"/>
          </p14:sldIdLst>
        </p14:section>
        <p14:section name="осадочно -вулканогенные породы" id="{C88A130F-81DB-43BD-9804-EEB77FDB2C06}">
          <p14:sldIdLst>
            <p14:sldId id="258"/>
            <p14:sldId id="290"/>
            <p14:sldId id="291"/>
            <p14:sldId id="289"/>
            <p14:sldId id="259"/>
            <p14:sldId id="261"/>
            <p14:sldId id="263"/>
            <p14:sldId id="265"/>
            <p14:sldId id="268"/>
            <p14:sldId id="270"/>
            <p14:sldId id="271"/>
            <p14:sldId id="272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BD22C1-A707-4B3B-8FB7-FC5A4E84107D}">
  <a:tblStyle styleId="{1CBD22C1-A707-4B3B-8FB7-FC5A4E84107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57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B750909F-8575-2801-5014-65274A56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030C6CD4-E97C-1842-3AE3-00D61EB32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80669937-CDE3-C722-CDF7-F62F254BD8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150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FDF7B574-17A6-7A5C-A039-F6E23811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6F7B997B-4B39-1531-16A2-321D7BABA6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E6F6F4F5-DF97-E71E-246E-8672AA83FB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9724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0D6E4759-FB22-D3D8-92C0-9EF64DA96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>
            <a:extLst>
              <a:ext uri="{FF2B5EF4-FFF2-40B4-BE49-F238E27FC236}">
                <a16:creationId xmlns:a16="http://schemas.microsoft.com/office/drawing/2014/main" id="{B5DC930E-957D-5A0C-DBA0-983C273E81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>
            <a:extLst>
              <a:ext uri="{FF2B5EF4-FFF2-40B4-BE49-F238E27FC236}">
                <a16:creationId xmlns:a16="http://schemas.microsoft.com/office/drawing/2014/main" id="{B7212007-80F8-7261-445E-04F8C030A0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916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52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5764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45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3517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7806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12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0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3453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26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1655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49492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27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705677" y="332655"/>
            <a:ext cx="7335079" cy="122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2800" dirty="0"/>
              <a:t>ЧАСТЬ 2 ПЕТРОГРАФИЯ ОСАДОЧНЫХ ПОРОД 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447261" y="3273420"/>
            <a:ext cx="7981122" cy="1944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spcBef>
                <a:spcPts val="0"/>
              </a:spcBef>
              <a:buClr>
                <a:srgbClr val="17365D"/>
              </a:buClr>
              <a:buSzPts val="3200"/>
            </a:pPr>
            <a:r>
              <a:rPr lang="ru-RU" sz="3200"/>
              <a:t>1 Обломочные </a:t>
            </a:r>
            <a:r>
              <a:rPr lang="ru-RU" sz="3200" dirty="0"/>
              <a:t>и обломочно-вулканогенные породы</a:t>
            </a:r>
            <a:endParaRPr sz="3200" b="0" i="0" u="none" strike="noStrike" cap="none" dirty="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85;p13">
            <a:extLst>
              <a:ext uri="{FF2B5EF4-FFF2-40B4-BE49-F238E27FC236}">
                <a16:creationId xmlns:a16="http://schemas.microsoft.com/office/drawing/2014/main" id="{F88CECE0-D613-19E8-BC15-04C99C1FC798}"/>
              </a:ext>
            </a:extLst>
          </p:cNvPr>
          <p:cNvSpPr txBox="1">
            <a:spLocks/>
          </p:cNvSpPr>
          <p:nvPr/>
        </p:nvSpPr>
        <p:spPr>
          <a:xfrm>
            <a:off x="536713" y="1640227"/>
            <a:ext cx="7414591" cy="103022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t" anchorCtr="0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17365D"/>
              </a:buClr>
              <a:buSzPts val="3200"/>
            </a:pPr>
            <a:r>
              <a:rPr lang="ru-RU" sz="3200" dirty="0"/>
              <a:t>Классификация осадочных пород</a:t>
            </a:r>
            <a:endParaRPr lang="ru-RU" sz="3200" b="0" dirty="0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05487-390B-0677-E40E-8C174DA1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82446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Классификация осадочных пород</a:t>
            </a:r>
            <a:endParaRPr lang="ru-KZ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D4F0A9-8996-6F5E-ABA0-D7071E3D0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25910"/>
            <a:ext cx="7860890" cy="5648042"/>
          </a:xfrm>
        </p:spPr>
        <p:txBody>
          <a:bodyPr>
            <a:normAutofit/>
          </a:bodyPr>
          <a:lstStyle/>
          <a:p>
            <a:r>
              <a:rPr lang="ru-RU" dirty="0"/>
              <a:t>Знание состава и строения осадочных горных пород, умение их систематизировать являются одним из необходимых условий для успешного использования литологии при изучении и освоении недр Земли. </a:t>
            </a:r>
          </a:p>
          <a:p>
            <a:r>
              <a:rPr lang="ru-RU" dirty="0"/>
              <a:t>Существует 2 вида классификаций ОГП : общие и частные.</a:t>
            </a:r>
          </a:p>
          <a:p>
            <a:r>
              <a:rPr lang="ru-RU" dirty="0"/>
              <a:t> </a:t>
            </a:r>
            <a:r>
              <a:rPr lang="ru-RU" b="1" dirty="0"/>
              <a:t>Общие классификации </a:t>
            </a:r>
            <a:r>
              <a:rPr lang="ru-RU" dirty="0"/>
              <a:t>охватывают все осадочные породы, которые затем подразделяются на классы и подклассы на основании состава, генезиса и некоторых других признаков.</a:t>
            </a:r>
          </a:p>
          <a:p>
            <a:r>
              <a:rPr lang="ru-RU" dirty="0"/>
              <a:t> </a:t>
            </a:r>
            <a:r>
              <a:rPr lang="ru-RU" b="1" dirty="0"/>
              <a:t>Частные классификации </a:t>
            </a:r>
            <a:r>
              <a:rPr lang="ru-RU" dirty="0"/>
              <a:t>составлены применительно к классам пород. Они предназначены для определения точного положения породы внутри класса или подкласса. Такие классификации базируются на характерных признаках, свойственных данному классу пород. Например, для обломочных пород главные классификационные признаки − структура и количественные соотношения между составными частями. Для карбонатных пород ведущими признаками при классификации являются химико-минералогический состав и структура.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2231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CFF8A-9F1D-850D-9415-084968F0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Н.В. Логвиненко 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D7AADB-D1B8-40DB-0FCE-8BAE9458E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919884" cy="4873752"/>
          </a:xfrm>
        </p:spPr>
        <p:txBody>
          <a:bodyPr>
            <a:normAutofit/>
          </a:bodyPr>
          <a:lstStyle/>
          <a:p>
            <a:r>
              <a:rPr lang="ru-RU" dirty="0"/>
              <a:t>Учитывая, что большая часть горных пород является полигенетическим образованием, удобнее классификация по вещественному составу.</a:t>
            </a:r>
          </a:p>
          <a:p>
            <a:r>
              <a:rPr lang="ru-RU" dirty="0"/>
              <a:t>По вещественному составу и генезису выделяются породы: 1) обломочные; 2) глинистые; 3) глиноземистые (</a:t>
            </a:r>
            <a:r>
              <a:rPr lang="ru-RU" dirty="0" err="1"/>
              <a:t>аллитные</a:t>
            </a:r>
            <a:r>
              <a:rPr lang="ru-RU" dirty="0"/>
              <a:t>); 4) железистые; 5) марганцевые; 6) фосфатные; 7) кремнистые; 8) карбонатные; 9) соли; 10) </a:t>
            </a:r>
            <a:r>
              <a:rPr lang="ru-RU" dirty="0" err="1"/>
              <a:t>каустобиолиты</a:t>
            </a:r>
            <a:r>
              <a:rPr lang="ru-RU" dirty="0"/>
              <a:t>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33156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B1B50-4543-CF59-325D-5750AD5C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31607"/>
          </a:xfrm>
        </p:spPr>
        <p:txBody>
          <a:bodyPr>
            <a:normAutofit fontScale="90000"/>
          </a:bodyPr>
          <a:lstStyle/>
          <a:p>
            <a:r>
              <a:rPr lang="ru-RU" dirty="0"/>
              <a:t>Обломочные породы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4EEBDE-8C59-E04A-5CD8-9D619D527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3561"/>
            <a:ext cx="7467600" cy="5510391"/>
          </a:xfrm>
        </p:spPr>
        <p:txBody>
          <a:bodyPr/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Кластогенные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или обломочные в свою очередь делятся на собственно обломочные и вулканогенно-осадочные.</a:t>
            </a:r>
            <a:endParaRPr lang="ru-KZ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A2B9622-CBE6-22EF-3679-5F97BBFC5F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299749"/>
              </p:ext>
            </p:extLst>
          </p:nvPr>
        </p:nvGraphicFramePr>
        <p:xfrm>
          <a:off x="845574" y="1759973"/>
          <a:ext cx="7315200" cy="4134465"/>
        </p:xfrm>
        <a:graphic>
          <a:graphicData uri="http://schemas.openxmlformats.org/drawingml/2006/table">
            <a:tbl>
              <a:tblPr/>
              <a:tblGrid>
                <a:gridCol w="1053073">
                  <a:extLst>
                    <a:ext uri="{9D8B030D-6E8A-4147-A177-3AD203B41FA5}">
                      <a16:colId xmlns:a16="http://schemas.microsoft.com/office/drawing/2014/main" val="1427547093"/>
                    </a:ext>
                  </a:extLst>
                </a:gridCol>
                <a:gridCol w="1053073">
                  <a:extLst>
                    <a:ext uri="{9D8B030D-6E8A-4147-A177-3AD203B41FA5}">
                      <a16:colId xmlns:a16="http://schemas.microsoft.com/office/drawing/2014/main" val="2238950684"/>
                    </a:ext>
                  </a:extLst>
                </a:gridCol>
                <a:gridCol w="1053073">
                  <a:extLst>
                    <a:ext uri="{9D8B030D-6E8A-4147-A177-3AD203B41FA5}">
                      <a16:colId xmlns:a16="http://schemas.microsoft.com/office/drawing/2014/main" val="2200236893"/>
                    </a:ext>
                  </a:extLst>
                </a:gridCol>
                <a:gridCol w="1053073">
                  <a:extLst>
                    <a:ext uri="{9D8B030D-6E8A-4147-A177-3AD203B41FA5}">
                      <a16:colId xmlns:a16="http://schemas.microsoft.com/office/drawing/2014/main" val="3389298505"/>
                    </a:ext>
                  </a:extLst>
                </a:gridCol>
                <a:gridCol w="1053073">
                  <a:extLst>
                    <a:ext uri="{9D8B030D-6E8A-4147-A177-3AD203B41FA5}">
                      <a16:colId xmlns:a16="http://schemas.microsoft.com/office/drawing/2014/main" val="953585289"/>
                    </a:ext>
                  </a:extLst>
                </a:gridCol>
                <a:gridCol w="1053073">
                  <a:extLst>
                    <a:ext uri="{9D8B030D-6E8A-4147-A177-3AD203B41FA5}">
                      <a16:colId xmlns:a16="http://schemas.microsoft.com/office/drawing/2014/main" val="1261747831"/>
                    </a:ext>
                  </a:extLst>
                </a:gridCol>
                <a:gridCol w="996762">
                  <a:extLst>
                    <a:ext uri="{9D8B030D-6E8A-4147-A177-3AD203B41FA5}">
                      <a16:colId xmlns:a16="http://schemas.microsoft.com/office/drawing/2014/main" val="26666145"/>
                    </a:ext>
                  </a:extLst>
                </a:gridCol>
              </a:tblGrid>
              <a:tr h="40918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Группа пород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Размер обломков, мм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Название обломков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Рыхлые породы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Сцементированные породы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38883"/>
                  </a:ext>
                </a:extLst>
              </a:tr>
              <a:tr h="247216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окатанные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угловатые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окатанные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угловатые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259220"/>
                  </a:ext>
                </a:extLst>
              </a:tr>
              <a:tr h="613777">
                <a:tc row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Грубообломочные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Более 100,0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Валуны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валунник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глыбы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валунный конгломерат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валунная брекчия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916828"/>
                  </a:ext>
                </a:extLst>
              </a:tr>
              <a:tr h="4091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100,0-10,0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Галька (щебень)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галечник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щебенка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конгломерат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брекчия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133099"/>
                  </a:ext>
                </a:extLst>
              </a:tr>
              <a:tr h="4091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10,0-1,0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Гравий (дресва)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гравийник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дресвяник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гравелит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дресвит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772179"/>
                  </a:ext>
                </a:extLst>
              </a:tr>
              <a:tr h="409184">
                <a:tc rowSpan="3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Песчаные 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1,0-0,5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Крупнозернистые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Песок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Песчаник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512101"/>
                  </a:ext>
                </a:extLst>
              </a:tr>
              <a:tr h="4091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0,5-0,25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Среднезернистые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88668"/>
                  </a:ext>
                </a:extLst>
              </a:tr>
              <a:tr h="4091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0,25-0,1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Мелкозернистые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298374"/>
                  </a:ext>
                </a:extLst>
              </a:tr>
              <a:tr h="409184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Алевритовые 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0,1-0,05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Крупноалевритовые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Алеврит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Алевролит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439682"/>
                  </a:ext>
                </a:extLst>
              </a:tr>
              <a:tr h="4091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0,05-0,01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Тонкоалевритовые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00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852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0A4535-48DE-7206-6530-E05BD7C7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22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Крупнообломочные породы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D5ED0E8-CAF9-3C5B-878A-1DCF285C4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497" y="819947"/>
            <a:ext cx="5358580" cy="5903889"/>
          </a:xfrm>
        </p:spPr>
      </p:pic>
    </p:spTree>
    <p:extLst>
      <p:ext uri="{BB962C8B-B14F-4D97-AF65-F5344CB8AC3E}">
        <p14:creationId xmlns:p14="http://schemas.microsoft.com/office/powerpoint/2010/main" val="3766972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0C9F1-17D2-11A3-E432-0137BD51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22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Мелкообломочные породы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3EE5B9-C30B-D59C-AE50-C7E7660E7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813" y="892545"/>
            <a:ext cx="4650658" cy="5768093"/>
          </a:xfrm>
        </p:spPr>
      </p:pic>
    </p:spTree>
    <p:extLst>
      <p:ext uri="{BB962C8B-B14F-4D97-AF65-F5344CB8AC3E}">
        <p14:creationId xmlns:p14="http://schemas.microsoft.com/office/powerpoint/2010/main" val="3497651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D651E-4C49-05CE-3B91-48A37AAE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9060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Алеврито</a:t>
            </a:r>
            <a:r>
              <a:rPr lang="ru-RU" dirty="0"/>
              <a:t>-песчаные породы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F8F2C0-FC79-C972-6D78-8DB52138C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380" y="1079090"/>
            <a:ext cx="7949381" cy="4873752"/>
          </a:xfrm>
        </p:spPr>
        <p:txBody>
          <a:bodyPr/>
          <a:lstStyle/>
          <a:p>
            <a:r>
              <a:rPr lang="ru-RU" dirty="0" err="1"/>
              <a:t>Алеврито</a:t>
            </a:r>
            <a:r>
              <a:rPr lang="ru-RU" dirty="0"/>
              <a:t>-песчаные породы подразделяются не только на основании их структурных особенностей, но и по составу слагающего их обломочного материала. По этому признаку выделяются </a:t>
            </a:r>
            <a:r>
              <a:rPr lang="ru-RU" dirty="0" err="1"/>
              <a:t>мономиктовые</a:t>
            </a:r>
            <a:r>
              <a:rPr lang="ru-RU" dirty="0"/>
              <a:t> (мономинеральные), </a:t>
            </a:r>
            <a:r>
              <a:rPr lang="ru-RU" dirty="0" err="1"/>
              <a:t>олигомиктовые</a:t>
            </a:r>
            <a:r>
              <a:rPr lang="ru-RU" dirty="0"/>
              <a:t> и </a:t>
            </a:r>
            <a:r>
              <a:rPr lang="ru-RU" dirty="0" err="1"/>
              <a:t>полимиктовые</a:t>
            </a:r>
            <a:r>
              <a:rPr lang="ru-RU" dirty="0"/>
              <a:t> песчаные и алевритовые породы.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670986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18CD0-2AE9-725C-D735-AB719A48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1104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Мономиктовын</a:t>
            </a:r>
            <a:r>
              <a:rPr lang="ru-RU" dirty="0"/>
              <a:t> и </a:t>
            </a:r>
            <a:r>
              <a:rPr lang="ru-RU" dirty="0" err="1"/>
              <a:t>олигомиктовые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EC9AB-BB6A-177B-97CA-1071F1DD3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46238"/>
            <a:ext cx="7870723" cy="4873752"/>
          </a:xfrm>
        </p:spPr>
        <p:txBody>
          <a:bodyPr>
            <a:normAutofit/>
          </a:bodyPr>
          <a:lstStyle/>
          <a:p>
            <a:r>
              <a:rPr lang="ru-RU" b="1" dirty="0"/>
              <a:t>К </a:t>
            </a:r>
            <a:r>
              <a:rPr lang="ru-RU" b="1" dirty="0" err="1"/>
              <a:t>мономиктовым</a:t>
            </a:r>
            <a:r>
              <a:rPr lang="ru-RU" b="1" dirty="0"/>
              <a:t> </a:t>
            </a:r>
            <a:r>
              <a:rPr lang="ru-RU" dirty="0"/>
              <a:t>относятся породы, состоящие на 90 % из обломков одного минерала или породы. Чаще всего встречаются кварцевые пески и песчаники. </a:t>
            </a:r>
            <a:r>
              <a:rPr lang="ru-RU" dirty="0" err="1"/>
              <a:t>Мономиктовые</a:t>
            </a:r>
            <a:r>
              <a:rPr lang="ru-RU" dirty="0"/>
              <a:t> породы обычно возникают либо при разрушении однородной породы, либо при уничтожении всех разновидностей обломков, кроме одной, наиболее устойчивой в соответствующих условиях.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dirty="0" err="1"/>
              <a:t>Олигомиктовые</a:t>
            </a:r>
            <a:r>
              <a:rPr lang="ru-RU" b="1" dirty="0"/>
              <a:t> </a:t>
            </a:r>
            <a:r>
              <a:rPr lang="ru-RU" dirty="0"/>
              <a:t>породы сложены, в основном, обломками двух различных минералов или пород (например, песчаники, сложенные, в основном, обломками кварца и кремнистых пород).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b="1" dirty="0" err="1"/>
              <a:t>Полимиктовые</a:t>
            </a:r>
            <a:r>
              <a:rPr lang="ru-RU" b="1" dirty="0"/>
              <a:t> породы </a:t>
            </a:r>
            <a:r>
              <a:rPr lang="ru-RU" dirty="0"/>
              <a:t>сложены обломками различных минералов и пород, содержащихся в соизмеримых количествах. Это породы смешанного состава.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28801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9E1E7-637C-216A-2B9D-9089AAB1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6335" y="334295"/>
            <a:ext cx="2359742" cy="680219"/>
          </a:xfrm>
        </p:spPr>
        <p:txBody>
          <a:bodyPr>
            <a:normAutofit fontScale="90000"/>
          </a:bodyPr>
          <a:lstStyle/>
          <a:p>
            <a:r>
              <a:rPr lang="ru-RU" dirty="0"/>
              <a:t>Минеральный состав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9B0EA8-726A-770A-1EF6-3370069B4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669" y="147483"/>
            <a:ext cx="5368414" cy="6710517"/>
          </a:xfrm>
        </p:spPr>
      </p:pic>
    </p:spTree>
    <p:extLst>
      <p:ext uri="{BB962C8B-B14F-4D97-AF65-F5344CB8AC3E}">
        <p14:creationId xmlns:p14="http://schemas.microsoft.com/office/powerpoint/2010/main" val="1233301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DB66F-FF9C-830C-9404-1FD534B36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0" y="201562"/>
            <a:ext cx="3261852" cy="467032"/>
          </a:xfrm>
        </p:spPr>
        <p:txBody>
          <a:bodyPr>
            <a:normAutofit fontScale="90000"/>
          </a:bodyPr>
          <a:lstStyle/>
          <a:p>
            <a:r>
              <a:rPr lang="ru-RU" dirty="0"/>
              <a:t>Виды цемента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384797-7E9D-1507-1C96-662C594BF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431" y="340368"/>
            <a:ext cx="4532671" cy="6263785"/>
          </a:xfrm>
        </p:spPr>
      </p:pic>
    </p:spTree>
    <p:extLst>
      <p:ext uri="{BB962C8B-B14F-4D97-AF65-F5344CB8AC3E}">
        <p14:creationId xmlns:p14="http://schemas.microsoft.com/office/powerpoint/2010/main" val="2062425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FFD26440-41E6-618C-0975-77E11447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>
            <a:extLst>
              <a:ext uri="{FF2B5EF4-FFF2-40B4-BE49-F238E27FC236}">
                <a16:creationId xmlns:a16="http://schemas.microsoft.com/office/drawing/2014/main" id="{7373237D-7E3E-D8DC-F7AA-18703BF6728E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11560" y="1044944"/>
            <a:ext cx="80752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ru-RU" sz="20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ru-RU" sz="20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ru-RU" sz="20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lang="ru-RU" sz="20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1.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Эффузивно-обломочные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образовались при дезинтеграции лавовых потоков во время их растекания по поверхности суши или по морскому дну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2. </a:t>
            </a:r>
            <a:r>
              <a:rPr lang="ru-RU" sz="2000" b="1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Эксплозивно-обломочные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продукты вулканических взрывов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3.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Вулканогенно-осадочные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образовались при одновременном накоплении вулканогенного и осадочного материала</a:t>
            </a:r>
            <a:endParaRPr sz="20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" name="Google Shape;92;p14">
            <a:extLst>
              <a:ext uri="{FF2B5EF4-FFF2-40B4-BE49-F238E27FC236}">
                <a16:creationId xmlns:a16="http://schemas.microsoft.com/office/drawing/2014/main" id="{CC071888-BA70-1EF2-949F-4DBCB6D99229}"/>
              </a:ext>
            </a:extLst>
          </p:cNvPr>
          <p:cNvSpPr txBox="1">
            <a:spLocks/>
          </p:cNvSpPr>
          <p:nvPr/>
        </p:nvSpPr>
        <p:spPr>
          <a:xfrm>
            <a:off x="611560" y="311673"/>
            <a:ext cx="7467600" cy="434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3959"/>
              <a:buFont typeface="Calibri"/>
              <a:buNone/>
            </a:pPr>
            <a:r>
              <a:rPr lang="ru-RU" sz="3959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Осадочно-вулканогенные породы</a:t>
            </a:r>
          </a:p>
        </p:txBody>
      </p:sp>
    </p:spTree>
    <p:extLst>
      <p:ext uri="{BB962C8B-B14F-4D97-AF65-F5344CB8AC3E}">
        <p14:creationId xmlns:p14="http://schemas.microsoft.com/office/powerpoint/2010/main" val="400019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51FDCE-3584-E4C8-DDAB-BA48656D4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457200"/>
            <a:ext cx="7861852" cy="59436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Крайними членами этого ряда являются вулканогенные (пирокластические) и осадочные породы. </a:t>
            </a:r>
          </a:p>
          <a:p>
            <a:r>
              <a:rPr lang="ru-RU" b="1" dirty="0"/>
              <a:t>Пеплы</a:t>
            </a:r>
            <a:r>
              <a:rPr lang="ru-RU" dirty="0"/>
              <a:t> – рыхлые скопления материала, выброшенного вулканами. В составе пеплов преобладают обломки вулканического стекла (</a:t>
            </a:r>
            <a:r>
              <a:rPr lang="ru-RU" dirty="0" err="1"/>
              <a:t>витрокластические</a:t>
            </a:r>
            <a:r>
              <a:rPr lang="ru-RU" dirty="0"/>
              <a:t> пеплы), обломки кристаллов вулканических пород (</a:t>
            </a:r>
            <a:r>
              <a:rPr lang="ru-RU" dirty="0" err="1"/>
              <a:t>кристаллокластические</a:t>
            </a:r>
            <a:r>
              <a:rPr lang="ru-RU" dirty="0"/>
              <a:t>) и обломки эффузивных пород (</a:t>
            </a:r>
            <a:r>
              <a:rPr lang="ru-RU" dirty="0" err="1"/>
              <a:t>литокластические</a:t>
            </a:r>
            <a:r>
              <a:rPr lang="ru-RU" dirty="0"/>
              <a:t>). Форма обломков обычно угловатая, реже каплевидная и шарообразная. Сортировка материала отсутствует. Часто пеплы содержат обломки разного рода и примесь настоящего обломочного материала. 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Туфы </a:t>
            </a:r>
            <a:r>
              <a:rPr lang="ru-RU" dirty="0"/>
              <a:t>– сцементированные пеплы (рис. 59, а). Цемент туфов обычно представлен продуктами вторичных изменений вещества породы. В нём часто присутствуют хлориты, карбонаты, цеолиты. По размеру частиц различают туфы тонкообломочные (d &lt; 0,1 мм); мелкообломочные (0,1−1,0 мм); крупнообломочные (d &gt; 1 мм). К переходным породам относятся </a:t>
            </a:r>
            <a:r>
              <a:rPr lang="ru-RU" dirty="0" err="1"/>
              <a:t>туффиты</a:t>
            </a:r>
            <a:r>
              <a:rPr lang="ru-RU" dirty="0"/>
              <a:t> и </a:t>
            </a:r>
            <a:r>
              <a:rPr lang="ru-RU" dirty="0" err="1"/>
              <a:t>туфогенные</a:t>
            </a:r>
            <a:r>
              <a:rPr lang="ru-RU" dirty="0"/>
              <a:t> породы. 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 err="1"/>
              <a:t>Туффиты</a:t>
            </a:r>
            <a:r>
              <a:rPr lang="ru-RU" b="1" dirty="0"/>
              <a:t> </a:t>
            </a:r>
            <a:r>
              <a:rPr lang="ru-RU" dirty="0"/>
              <a:t>состоят из обломков вулканического стекла, эффузивных пород и минералов (полевых шпатов, пироксенов, амфиболов). Содержание песка, алеврита и глинистых частиц обломочного происхождения до 50 %. Образуются они в водных бассейнах и на суше. Цементирующее вещество представлено хлоритами, глинистыми минералами, карбонатами. </a:t>
            </a:r>
            <a:r>
              <a:rPr lang="ru-RU" dirty="0" err="1"/>
              <a:t>Туфогенные</a:t>
            </a:r>
            <a:r>
              <a:rPr lang="ru-RU" dirty="0"/>
              <a:t> породы представляют собой осадочные образования, содержащие небольшую примесь (20−30 %) вулканического материала (обломки вулканического стекла, эффузивных пород и минералов). Обломочные частицы </a:t>
            </a:r>
            <a:r>
              <a:rPr lang="ru-RU" dirty="0" err="1"/>
              <a:t>окатаны</a:t>
            </a:r>
            <a:r>
              <a:rPr lang="ru-RU" dirty="0"/>
              <a:t>, вулканогенные – угловаты. Текстуры и структуры </a:t>
            </a:r>
            <a:r>
              <a:rPr lang="ru-RU" dirty="0" err="1"/>
              <a:t>туффитов</a:t>
            </a:r>
            <a:r>
              <a:rPr lang="ru-RU" dirty="0"/>
              <a:t> и </a:t>
            </a:r>
            <a:r>
              <a:rPr lang="ru-RU" dirty="0" err="1"/>
              <a:t>туфогенных</a:t>
            </a:r>
            <a:r>
              <a:rPr lang="ru-RU" dirty="0"/>
              <a:t> пород – нормальные осадочные иногда отмечается слоистость.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024697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DC99CE-90C2-2B89-B645-178CDAA3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17" y="66675"/>
            <a:ext cx="6490253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06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0E1A9CB2-C9F4-270E-5F00-3E307E1E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>
            <a:extLst>
              <a:ext uri="{FF2B5EF4-FFF2-40B4-BE49-F238E27FC236}">
                <a16:creationId xmlns:a16="http://schemas.microsoft.com/office/drawing/2014/main" id="{4136D3EF-A352-8570-2265-015F906B6E8A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11560" y="1044944"/>
            <a:ext cx="807524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1.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Эффузивно-обломочные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образовались при дезинтеграции лавовых потоков во время их растекания по поверхности суши или по морскому дну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2. </a:t>
            </a:r>
            <a:r>
              <a:rPr lang="ru-RU" sz="2000" b="1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Эксплозивно-обломочные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продукты вулканических взрывов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3.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Вулканогенно-осадочные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образовались при одновременном накоплении вулканогенного и осадочного материала</a:t>
            </a:r>
            <a:endParaRPr sz="20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5" name="Рисунок 4" descr="породы.jpg">
            <a:extLst>
              <a:ext uri="{FF2B5EF4-FFF2-40B4-BE49-F238E27FC236}">
                <a16:creationId xmlns:a16="http://schemas.microsoft.com/office/drawing/2014/main" id="{548278C2-A37D-955E-99F2-E074E604D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324" y="3411663"/>
            <a:ext cx="2568033" cy="2159244"/>
          </a:xfrm>
          <a:prstGeom prst="rect">
            <a:avLst/>
          </a:prstGeom>
        </p:spPr>
      </p:pic>
      <p:sp>
        <p:nvSpPr>
          <p:cNvPr id="2" name="Google Shape;92;p14">
            <a:extLst>
              <a:ext uri="{FF2B5EF4-FFF2-40B4-BE49-F238E27FC236}">
                <a16:creationId xmlns:a16="http://schemas.microsoft.com/office/drawing/2014/main" id="{D36FF130-7F78-85E9-BB71-25DB94AC5D6C}"/>
              </a:ext>
            </a:extLst>
          </p:cNvPr>
          <p:cNvSpPr txBox="1">
            <a:spLocks/>
          </p:cNvSpPr>
          <p:nvPr/>
        </p:nvSpPr>
        <p:spPr>
          <a:xfrm>
            <a:off x="611560" y="311673"/>
            <a:ext cx="7467600" cy="434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ctr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3959"/>
              <a:buFont typeface="Calibri"/>
              <a:buNone/>
            </a:pPr>
            <a:r>
              <a:rPr lang="ru-RU" sz="3959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Осадочно-вулканогенные породы</a:t>
            </a:r>
          </a:p>
        </p:txBody>
      </p:sp>
    </p:spTree>
    <p:extLst>
      <p:ext uri="{BB962C8B-B14F-4D97-AF65-F5344CB8AC3E}">
        <p14:creationId xmlns:p14="http://schemas.microsoft.com/office/powerpoint/2010/main" val="2935661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467600" cy="433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ru-RU" sz="3959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Эффузивно-обломочные породы</a:t>
            </a:r>
            <a:endParaRPr sz="3959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 txBox="1">
            <a:spLocks noGrp="1"/>
          </p:cNvSpPr>
          <p:nvPr>
            <p:ph idx="1"/>
          </p:nvPr>
        </p:nvSpPr>
        <p:spPr>
          <a:xfrm>
            <a:off x="668592" y="789148"/>
            <a:ext cx="7787149" cy="3419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Лавовые потоки и экструзии, затвердевая в наземных условиях, часто распадаются на отдельные глыбы, образуя причудливые нагромождения и свалы. 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Глыбовые лавы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– часто набл. Среди продуктов современной вулканической деятельности.  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При затвердевании лав, излившихся на морское дно, потоки разделяются на обособления изометрической, округлой формы. Возникают лавы с шаровой или подушечной отдельностью (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пиллоу-лавы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). Шары или подушки сперва плотно прилегают друг к другу, в дальнейшем – разделяются промежутками, заполненными осадочным материалом.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4" name="Google Shape;115;p17" descr="Pillows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5006" y="3588774"/>
            <a:ext cx="5822058" cy="29945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489760" y="6451747"/>
            <a:ext cx="4586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Subaqueous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pillow</a:t>
            </a:r>
            <a:r>
              <a:rPr lang="ru-RU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basalts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Olympic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Peninsula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Washington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Если затвердевшая кровля или подошва лавового потока в процессе течения взламывается и обломки цементируются расплавом, то образуется 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лавовая брекчия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(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лавобрекчия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кластолава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). Обломки и цементирующая масса имеют одинаковый состав и близкое строение. Такие породы типичны для наземных излияний.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 подводных условиях глыбы лавы перемещаются вниз по склону, дробятся, окатываются, цементируются взмученным илом и мелкообломочным материалом. Наряду с обломками лав могут появляться чужеродные валуны или галька. Сортировка обломочного материала, как правило, отсутствует. Такие породы называются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лавокластиты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Породы, состоящие из обломков стекловатых подводных лав получили название </a:t>
            </a: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гиалокластиты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Гиалокластиты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иногда образуются и в наземных условиях при проникновении лавы под ледяной или снежный покров (наблюдалось в Исландии). </a:t>
            </a:r>
            <a:endParaRPr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3" name="Google Shape;128;p19" descr="Fig 4-8"/>
          <p:cNvPicPr preferRelativeResize="0"/>
          <p:nvPr/>
        </p:nvPicPr>
        <p:blipFill rotWithShape="1">
          <a:blip r:embed="rId3">
            <a:alphaModFix/>
          </a:blip>
          <a:srcRect l="768" b="1295"/>
          <a:stretch/>
        </p:blipFill>
        <p:spPr>
          <a:xfrm>
            <a:off x="1768148" y="4149425"/>
            <a:ext cx="4395128" cy="2353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F86D18A7-7E3A-BDB9-16A7-FADAFDB7C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>
            <a:extLst>
              <a:ext uri="{FF2B5EF4-FFF2-40B4-BE49-F238E27FC236}">
                <a16:creationId xmlns:a16="http://schemas.microsoft.com/office/drawing/2014/main" id="{714CAC1A-21C7-5FBA-2B41-110BEF72A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4528" y="374030"/>
            <a:ext cx="7467600" cy="68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ru-RU" sz="2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Эксплозивно</a:t>
            </a:r>
            <a:r>
              <a:rPr lang="ru-RU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-обломочные (пирокластические ) породы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>
            <a:extLst>
              <a:ext uri="{FF2B5EF4-FFF2-40B4-BE49-F238E27FC236}">
                <a16:creationId xmlns:a16="http://schemas.microsoft.com/office/drawing/2014/main" id="{51EEB3A0-6A0B-231D-463B-F855CED25B7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8997" y="1059829"/>
            <a:ext cx="4781666" cy="579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Вулканические извержения часто сопровождаются мощными взрывами, при которых в воздух выбрасывается большое количество обломков, представленных 1) твердеющим в момент выброса расплавом, 2) образованными на глубине кристаллами, 3) материалом вулканических построек. Часть обломков разлетается и падает на землю в виде вулканических бомб,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лапиллей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или пепловых частиц, образуя 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ТЕФРУ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Лапилли</a:t>
            </a:r>
            <a:r>
              <a:rPr lang="ru-RU" sz="1800" b="1" i="0" u="none" strike="noStrike" cap="none" dirty="0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- округлые или угловатые вулканические выбросы размером от горошины до грецкого ореха.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r>
              <a:rPr lang="ru-RU" sz="1800" b="1" i="0" u="none" strike="noStrike" cap="none" dirty="0" err="1">
                <a:solidFill>
                  <a:srgbClr val="C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Тефра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–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вулканокластический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рыхлый материал  (пепел, глыбы, бомбы, </a:t>
            </a:r>
            <a:r>
              <a:rPr lang="ru-RU" sz="1800" b="0" i="0" u="none" strike="noStrike" cap="none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лапилли</a:t>
            </a: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). Сцементированная тефра – вулканический туф.</a:t>
            </a: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b="0" i="0" u="none" strike="noStrike" cap="none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Char char="•"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34;p20">
            <a:extLst>
              <a:ext uri="{FF2B5EF4-FFF2-40B4-BE49-F238E27FC236}">
                <a16:creationId xmlns:a16="http://schemas.microsoft.com/office/drawing/2014/main" id="{FB6BE058-9FC1-F86C-3AA1-9AC15CED7AC9}"/>
              </a:ext>
            </a:extLst>
          </p:cNvPr>
          <p:cNvSpPr txBox="1">
            <a:spLocks/>
          </p:cNvSpPr>
          <p:nvPr/>
        </p:nvSpPr>
        <p:spPr>
          <a:xfrm>
            <a:off x="5219202" y="1311621"/>
            <a:ext cx="3308357" cy="13321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anchor="t" anchorCtr="0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342900" indent="-342900">
              <a:spcBef>
                <a:spcPts val="480"/>
              </a:spcBef>
              <a:buClr>
                <a:srgbClr val="C00000"/>
              </a:buClr>
              <a:buSzPts val="2400"/>
              <a:buFont typeface="Arial"/>
              <a:buChar char="•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19050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None/>
            </a:pPr>
            <a:endParaRPr lang="ru-RU"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19050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None/>
            </a:pPr>
            <a:endParaRPr lang="ru-RU"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D1768C-128F-60CE-342E-B4AB59045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647" y="1056723"/>
            <a:ext cx="2871465" cy="2578832"/>
          </a:xfrm>
          <a:prstGeom prst="rect">
            <a:avLst/>
          </a:prstGeom>
        </p:spPr>
      </p:pic>
      <p:pic>
        <p:nvPicPr>
          <p:cNvPr id="2054" name="Picture 6" descr="Вулканическая тефра большая Стоковое Фото - изображение насчитывающей  камни, аскетического: 84823128">
            <a:extLst>
              <a:ext uri="{FF2B5EF4-FFF2-40B4-BE49-F238E27FC236}">
                <a16:creationId xmlns:a16="http://schemas.microsoft.com/office/drawing/2014/main" id="{384FEC35-9C55-4BC9-481D-3B425BB08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92"/>
          <a:stretch/>
        </p:blipFill>
        <p:spPr bwMode="auto">
          <a:xfrm>
            <a:off x="5667036" y="3776869"/>
            <a:ext cx="2701712" cy="212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0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Преобладающая масса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тефры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представляет собой отложения </a:t>
            </a: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ПИРОКЛАСТИЧЕСКИХ ПОТОКОВ 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раскаленных лавин и палящих туч, возникающих вследствие направленных взрывов, мгновенного выброса в атмосферу больших масс газа и обломков, быстрого оседания такой смеси и ее перемещения вниз по склону.</a:t>
            </a:r>
            <a:endParaRPr sz="1500"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Пирокластические потоки неоднократно возникали на глазах человека.</a:t>
            </a:r>
            <a:endParaRPr sz="1500"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Формированию пирокластического потока предшествует передовая взрывная волна – смесь горячего газа и мелких обломков.</a:t>
            </a:r>
            <a:endParaRPr sz="1500"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Затем спускается лавина раскаленных обломков, а над ней распространяется газовое облако – палящая туча.</a:t>
            </a:r>
            <a:endParaRPr sz="1500" dirty="0"/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извержении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влк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Сант-Августин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на Аляске в 1976 г. палящая туча перемещалась со скоростью 180 км/час. Раскаленная лавина спускалась со склона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влк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Фуэго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Гватемале со скоростью 60 км/час.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 descr="поток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660" y="3106539"/>
            <a:ext cx="5330849" cy="33223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/>
        </p:nvSpPr>
        <p:spPr>
          <a:xfrm>
            <a:off x="515624" y="213469"/>
            <a:ext cx="7912759" cy="573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Обломки лав, пемз и стекол могут испытывать спекание. Спекшиеся туфы часто называют </a:t>
            </a:r>
            <a:r>
              <a:rPr lang="ru-RU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игнимбритами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 sz="15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ru-RU" sz="15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Игнимбрит</a:t>
            </a: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развитые на обширных площадях геологические тела, состоящие внизу из рыхлого пемзового материала, над ним – плотного спекшегося туфа, наверху – рыхлого пепла или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неспекшегося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туфа</a:t>
            </a:r>
            <a:endParaRPr sz="15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Туф 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горная порода, образованная из твердых обломков вулканического происхождения и обломков горных пород невулканического происхождения, впоследствии уплотненных и сцементированных</a:t>
            </a:r>
            <a:endParaRPr sz="1500" dirty="0"/>
          </a:p>
          <a:p>
            <a:pPr marL="342900" lvl="0" indent="-342900">
              <a:buClr>
                <a:schemeClr val="dk1"/>
              </a:buClr>
              <a:buSzPts val="3200"/>
              <a:buFont typeface="Arial" pitchFamily="34" charset="0"/>
              <a:buChar char="•"/>
            </a:pP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Пемза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пористое вулканическое стекло преимущественно кислого 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состава</a:t>
            </a:r>
          </a:p>
          <a:p>
            <a:pPr marL="342900" lvl="0" indent="-342900">
              <a:buClr>
                <a:schemeClr val="dk1"/>
              </a:buClr>
              <a:buSzPts val="3200"/>
              <a:buFont typeface="Arial" pitchFamily="34" charset="0"/>
              <a:buChar char="•"/>
            </a:pP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 составу и строению обломков различают следующие разновидности туфов:</a:t>
            </a:r>
            <a:endParaRPr lang="ru-RU" sz="1500" dirty="0"/>
          </a:p>
          <a:p>
            <a:pPr marL="342900" lvl="0" indent="-342900">
              <a:spcBef>
                <a:spcPts val="640"/>
              </a:spcBef>
              <a:buClr>
                <a:srgbClr val="C00000"/>
              </a:buClr>
              <a:buSzPts val="3200"/>
              <a:buFont typeface="Arial"/>
              <a:buChar char="•"/>
            </a:pPr>
            <a:r>
              <a:rPr lang="ru-RU" sz="15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Витрокластические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преобладают обломки стекла</a:t>
            </a:r>
            <a:endParaRPr lang="ru-RU" sz="1500" dirty="0"/>
          </a:p>
          <a:p>
            <a:pPr marL="342900" lvl="0" indent="-342900">
              <a:spcBef>
                <a:spcPts val="640"/>
              </a:spcBef>
              <a:buClr>
                <a:srgbClr val="C00000"/>
              </a:buClr>
              <a:buSzPts val="3200"/>
              <a:buFont typeface="Arial"/>
              <a:buChar char="•"/>
            </a:pPr>
            <a:r>
              <a:rPr lang="ru-RU" sz="15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Кристаллокластические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преобладают обломки кристаллов</a:t>
            </a:r>
            <a:endParaRPr lang="ru-RU" sz="1500" dirty="0"/>
          </a:p>
          <a:p>
            <a:pPr marL="342900" lvl="0" indent="-342900">
              <a:spcBef>
                <a:spcPts val="640"/>
              </a:spcBef>
              <a:buClr>
                <a:srgbClr val="C00000"/>
              </a:buClr>
              <a:buSzPts val="3200"/>
              <a:buFont typeface="Arial"/>
              <a:buChar char="•"/>
            </a:pPr>
            <a:r>
              <a:rPr lang="ru-RU" sz="15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Литокластические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преобладают обломки пород</a:t>
            </a:r>
            <a:endParaRPr lang="ru-RU" sz="1500" dirty="0"/>
          </a:p>
          <a:p>
            <a:pPr marL="342900" lvl="0" indent="-342900">
              <a:spcBef>
                <a:spcPts val="640"/>
              </a:spcBef>
              <a:buClr>
                <a:schemeClr val="dk1"/>
              </a:buClr>
              <a:buSzPts val="3200"/>
            </a:pP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Нередко туфы имеют смешанный, например, </a:t>
            </a:r>
            <a:r>
              <a:rPr lang="ru-RU" sz="15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витрокристаллокластический</a:t>
            </a:r>
            <a:r>
              <a:rPr lang="ru-RU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состав.</a:t>
            </a:r>
            <a:endParaRPr lang="ru-RU" sz="1500" dirty="0"/>
          </a:p>
          <a:p>
            <a:pPr marL="342900" lvl="0" indent="-139700">
              <a:spcBef>
                <a:spcPts val="640"/>
              </a:spcBef>
              <a:buClr>
                <a:schemeClr val="dk1"/>
              </a:buClr>
              <a:buSzPts val="3200"/>
            </a:pPr>
            <a:endParaRPr lang="ru-RU"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 descr="пемз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981" y="4248443"/>
            <a:ext cx="2743200" cy="1920240"/>
          </a:xfrm>
          <a:prstGeom prst="rect">
            <a:avLst/>
          </a:prstGeom>
        </p:spPr>
      </p:pic>
      <p:pic>
        <p:nvPicPr>
          <p:cNvPr id="5" name="Рисунок 4" descr="ту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387" y="4149970"/>
            <a:ext cx="2368587" cy="17832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idx="1"/>
          </p:nvPr>
        </p:nvSpPr>
        <p:spPr>
          <a:xfrm>
            <a:off x="765313" y="116632"/>
            <a:ext cx="8127167" cy="3859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ru-RU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Разновидностью </a:t>
            </a:r>
            <a:r>
              <a:rPr lang="ru-RU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эксплозивно</a:t>
            </a:r>
            <a:r>
              <a:rPr lang="ru-RU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-обломочных пород является материал трубок взрыва (</a:t>
            </a:r>
            <a:r>
              <a:rPr lang="ru-RU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диатрем</a:t>
            </a:r>
            <a:r>
              <a:rPr lang="ru-RU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и </a:t>
            </a:r>
            <a:r>
              <a:rPr lang="ru-RU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фреатических</a:t>
            </a:r>
            <a:r>
              <a:rPr lang="ru-RU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взрывных извержений (вызываются соприкосновением горячей магмы с подземными или поверхностными водами). Примерами служат трубки, заполненные раздробленными кимберлитами, </a:t>
            </a:r>
            <a:r>
              <a:rPr lang="ru-RU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лампроитами</a:t>
            </a:r>
            <a:r>
              <a:rPr lang="ru-RU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пр. Над трубками взрыва нередко образуются маары – углубления (взрывные воронки), окаймленные валом пирокластических пород.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7" descr="Fig 4-5"/>
          <p:cNvPicPr preferRelativeResize="0"/>
          <p:nvPr/>
        </p:nvPicPr>
        <p:blipFill rotWithShape="1">
          <a:blip r:embed="rId3">
            <a:alphaModFix/>
          </a:blip>
          <a:srcRect t="21006" b="52509"/>
          <a:stretch/>
        </p:blipFill>
        <p:spPr>
          <a:xfrm>
            <a:off x="1337433" y="3773220"/>
            <a:ext cx="5813152" cy="15841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subTitle" idx="1"/>
          </p:nvPr>
        </p:nvSpPr>
        <p:spPr>
          <a:xfrm>
            <a:off x="134938" y="309563"/>
            <a:ext cx="4933950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 4.6a.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Maar,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Hole-in-the-Ground, Oregon (upper courtesy of USGS, lower my own). </a:t>
            </a: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Tuff ring,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Diamond Head, Oahu, Hawaii (courtesy of Michael Garcia). </a:t>
            </a: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Scoria cone</a:t>
            </a: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Surtsey, Iceland, 1996 (© courtesy Bob and Barbara Decker). </a:t>
            </a:r>
            <a:endParaRPr/>
          </a:p>
        </p:txBody>
      </p:sp>
      <p:pic>
        <p:nvPicPr>
          <p:cNvPr id="195" name="Google Shape;195;p28" descr="Fig 4-6a"/>
          <p:cNvPicPr preferRelativeResize="0"/>
          <p:nvPr/>
        </p:nvPicPr>
        <p:blipFill rotWithShape="1">
          <a:blip r:embed="rId3">
            <a:alphaModFix/>
          </a:blip>
          <a:srcRect t="13626"/>
          <a:stretch/>
        </p:blipFill>
        <p:spPr>
          <a:xfrm>
            <a:off x="5397500" y="0"/>
            <a:ext cx="3746500" cy="216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 descr="Fig 4-6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727450"/>
            <a:ext cx="4429125" cy="313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 descr="Fig 4-6b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6913" y="3581400"/>
            <a:ext cx="463708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8"/>
          <p:cNvSpPr txBox="1"/>
          <p:nvPr/>
        </p:nvSpPr>
        <p:spPr>
          <a:xfrm>
            <a:off x="4757738" y="3697288"/>
            <a:ext cx="382587" cy="51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199" name="Google Shape;199;p28"/>
          <p:cNvSpPr txBox="1"/>
          <p:nvPr/>
        </p:nvSpPr>
        <p:spPr>
          <a:xfrm>
            <a:off x="204788" y="6140450"/>
            <a:ext cx="361950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pic>
        <p:nvPicPr>
          <p:cNvPr id="200" name="Google Shape;200;p28" descr="Hole in Ground Mosaic for pp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1928813"/>
            <a:ext cx="7635875" cy="182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/>
        </p:nvSpPr>
        <p:spPr>
          <a:xfrm>
            <a:off x="5810250" y="1609725"/>
            <a:ext cx="382588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ru-RU" sz="395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Вулканогенно-осадочные породы</a:t>
            </a:r>
            <a:endParaRPr sz="395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9"/>
          <p:cNvSpPr txBox="1"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Породы содержат как вулканогенный, в том числе пирокластический, так и осадочный материал, образуются при поступлении в водные бассейны переносимой по воздуху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тефры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а также продуктов размыва только что образованных лав.</a:t>
            </a:r>
            <a:endParaRPr sz="1500"/>
          </a:p>
          <a:p>
            <a:pPr marL="342900" marR="0" lvl="0" indent="-3429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960"/>
              <a:buFont typeface="Arial"/>
              <a:buChar char="•"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Характерные признаки вулканогенно-осадочных пород: наличие слоистости, </a:t>
            </a:r>
            <a:r>
              <a:rPr lang="ru-RU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переслаивание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с чисто осадочными породами (известняками, глинами и т.п.), наличие органических остатков, относительно разнородный состав обломков.</a:t>
            </a:r>
            <a:endParaRPr sz="1500"/>
          </a:p>
        </p:txBody>
      </p:sp>
      <p:pic>
        <p:nvPicPr>
          <p:cNvPr id="4" name="Google Shape;213;p30" descr="D:\сабуров д.ф архив сверхглубокой\Сайт-фото\Полевые работы\0015.jpg"/>
          <p:cNvPicPr preferRelativeResize="0"/>
          <p:nvPr/>
        </p:nvPicPr>
        <p:blipFill rotWithShape="1">
          <a:blip r:embed="rId3">
            <a:alphaModFix/>
          </a:blip>
          <a:srcRect r="2234"/>
          <a:stretch/>
        </p:blipFill>
        <p:spPr>
          <a:xfrm>
            <a:off x="1237928" y="2743200"/>
            <a:ext cx="6246084" cy="3689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ru-RU" sz="15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Лахар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грязевой поток, возникающий на склоне вулкана</a:t>
            </a:r>
            <a:endParaRPr sz="1500"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ru-RU" sz="15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Лахар</a:t>
            </a: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горячий 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грязевой поток, образованный горячим пирокластическим материалом, с большим количеством пепла, смешанным с водой</a:t>
            </a:r>
            <a:endParaRPr sz="1500"/>
          </a:p>
          <a:p>
            <a:pPr marL="342900" marR="0" lvl="0" indent="-342900" algn="l" rtl="0"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ru-RU" sz="15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Лахар</a:t>
            </a:r>
            <a:r>
              <a:rPr lang="ru-RU" sz="15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холодный </a:t>
            </a:r>
            <a:r>
              <a:rPr lang="ru-RU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грязевой поток, образованный из рыхлого материала вулканического происхождения, но не связанный непосредственно с извержением (причина – сток воды из кратерных озер и т.д.)  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 descr="лаха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491" y="2562079"/>
            <a:ext cx="4996843" cy="383438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p32"/>
          <p:cNvGraphicFramePr/>
          <p:nvPr/>
        </p:nvGraphicFramePr>
        <p:xfrm>
          <a:off x="0" y="857232"/>
          <a:ext cx="9144000" cy="6836412"/>
        </p:xfrm>
        <a:graphic>
          <a:graphicData uri="http://schemas.openxmlformats.org/drawingml/2006/table">
            <a:tbl>
              <a:tblPr>
                <a:noFill/>
                <a:tableStyleId>{1CBD22C1-A707-4B3B-8FB7-FC5A4E84107D}</a:tableStyleId>
              </a:tblPr>
              <a:tblGrid>
                <a:gridCol w="152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0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2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14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99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Эффузивно-обломочные (продукты дезинтеграции лавовых потоков)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Эксплозивно-обломочные или пирокластические  (продукты вулканических взрывов)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Вулканогенно-осадочные (продукты одновременного накопления пирокластического и осадочного материала, размыва и переотложения только что образованных лав и пирокластики)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6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Образованные в наземных условиях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Образованные в подводных условиях 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Отложения рассеянных выбросов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Отложения пирокластических потоков (раскаленных лавин и палящих туч)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Материал трубок взрыва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2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Рыхлые породы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Синвулканомиктовые валуны, глыбы, галька, щебень, гравий, пески, алевриты, пелиты, лахаровые брекчии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Глыбовые лавы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Шаровые (подушечные) лавы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Тефра (пирокластиты)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Глыбы и бомбы, </a:t>
                      </a:r>
                      <a:r>
                        <a:rPr lang="ru-RU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лапилли, </a:t>
                      </a: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вулканический пепел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Смесь обломков разных размеров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2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Сцементированные породы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Тефроиды (V&gt;90)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ортотуффиты (V=30-90) паратуффиты, в том числе туфоконгломераты  (V&lt;50); V- доля вулканогенно-обломочного материала, об.%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Лавовые брекчии (лавобрекчии, кластолавы)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Лавокластиты, гиалокластиты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Пирокластиты (вулканические туфы)</a:t>
                      </a:r>
                      <a:endParaRPr/>
                    </a:p>
                  </a:txBody>
                  <a:tcPr marL="48200" marR="482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4" name="Google Shape;224;p32"/>
          <p:cNvSpPr/>
          <p:nvPr/>
        </p:nvSpPr>
        <p:spPr>
          <a:xfrm>
            <a:off x="0" y="173186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Классификация </a:t>
            </a:r>
            <a:r>
              <a:rPr lang="ru-RU" sz="2000" b="1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вулканокластических</a:t>
            </a:r>
            <a:r>
              <a:rPr lang="ru-RU" sz="20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горных пород по условиям формирования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33"/>
          <p:cNvGraphicFramePr/>
          <p:nvPr/>
        </p:nvGraphicFramePr>
        <p:xfrm>
          <a:off x="0" y="548175"/>
          <a:ext cx="9144000" cy="6455353"/>
        </p:xfrm>
        <a:graphic>
          <a:graphicData uri="http://schemas.openxmlformats.org/drawingml/2006/table">
            <a:tbl>
              <a:tblPr>
                <a:noFill/>
                <a:tableStyleId>{1CBD22C1-A707-4B3B-8FB7-FC5A4E84107D}</a:tableStyleId>
              </a:tblPr>
              <a:tblGrid>
                <a:gridCol w="7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35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5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11102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Размер обломков, мм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структуры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Эксплозивно-обломочные (пирокластические породы)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Вулканогенно-осадочные (вулканомиктовые породы)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рыхлые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сцементированные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рыхлые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сцементированные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32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&gt;50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Глыбовая (валунная, агломератовая)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Глыбы и бомбы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Глыбовые (бомбовые, </a:t>
                      </a:r>
                      <a:r>
                        <a:rPr lang="ru-RU" sz="18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агломератовые</a:t>
                      </a:r>
                      <a:r>
                        <a:rPr lang="ru-RU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 туфы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Валуны, глыбы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Валунные, конгломератовые, глыбовые брекчии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32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50-10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псефитовая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крупнообломочная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лапилли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крупные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Лапиллиевые туфы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крупнообломочные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Галька, щебень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Галечные конгломераты, щебнистые брекчии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10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10 - 2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среднеобломочнвя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средние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среднеобломочные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гравий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гравелиты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32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2- 0.1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псаммитовая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мелкообломочная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Вулканический пепел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Вулканический песок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Пепловые туфы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Мелкообломочные (псаммитовые)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Пески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песчаники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88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&lt; 0.1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Алевритовая и пелитовая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тонкообломочная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Вулканическая пыль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Тонкообломочные (алевритовые)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Алевриты, пелиты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7777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Алевролиты, аргиллиты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0" name="Google Shape;230;p33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Классификация вулканокластических пород по размерам обломков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</TotalTime>
  <Words>1807</Words>
  <Application>Microsoft Office PowerPoint</Application>
  <PresentationFormat>Экран (4:3)</PresentationFormat>
  <Paragraphs>213</Paragraphs>
  <Slides>25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Ретро</vt:lpstr>
      <vt:lpstr>   ЧАСТЬ 2 ПЕТРОГРАФИЯ ОСАДОЧНЫХ ПОРОД     </vt:lpstr>
      <vt:lpstr>Классификация осадочных пород</vt:lpstr>
      <vt:lpstr>Классификация Н.В. Логвиненко </vt:lpstr>
      <vt:lpstr>Обломочные породы</vt:lpstr>
      <vt:lpstr>Крупнообломочные породы</vt:lpstr>
      <vt:lpstr>Мелкообломочные породы</vt:lpstr>
      <vt:lpstr>Алеврито-песчаные породы</vt:lpstr>
      <vt:lpstr>Мономиктовын и олигомиктовые</vt:lpstr>
      <vt:lpstr>Минеральный состав</vt:lpstr>
      <vt:lpstr>Виды цемента</vt:lpstr>
      <vt:lpstr>Презентация PowerPoint</vt:lpstr>
      <vt:lpstr>Презентация PowerPoint</vt:lpstr>
      <vt:lpstr>Презентация PowerPoint</vt:lpstr>
      <vt:lpstr>Презентация PowerPoint</vt:lpstr>
      <vt:lpstr>Эффузивно-обломочные породы</vt:lpstr>
      <vt:lpstr>Презентация PowerPoint</vt:lpstr>
      <vt:lpstr>Эксплозивно-обломочные (пирокластические ) породы</vt:lpstr>
      <vt:lpstr>Презентация PowerPoint</vt:lpstr>
      <vt:lpstr>Презентация PowerPoint</vt:lpstr>
      <vt:lpstr>Презентация PowerPoint</vt:lpstr>
      <vt:lpstr>Презентация PowerPoint</vt:lpstr>
      <vt:lpstr>Вулканогенно-осадочные породы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Обломочные и вулканогенно–осадочные породы</dc:title>
  <cp:lastModifiedBy>4516</cp:lastModifiedBy>
  <cp:revision>7</cp:revision>
  <dcterms:modified xsi:type="dcterms:W3CDTF">2024-02-19T15:27:16Z</dcterms:modified>
</cp:coreProperties>
</file>